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1" r:id="rId3"/>
    <p:sldId id="275" r:id="rId4"/>
    <p:sldId id="262" r:id="rId5"/>
    <p:sldId id="264" r:id="rId6"/>
    <p:sldId id="265" r:id="rId7"/>
    <p:sldId id="267" r:id="rId8"/>
    <p:sldId id="268" r:id="rId9"/>
    <p:sldId id="270" r:id="rId10"/>
    <p:sldId id="269" r:id="rId11"/>
    <p:sldId id="272" r:id="rId12"/>
    <p:sldId id="271" r:id="rId13"/>
    <p:sldId id="273" r:id="rId14"/>
    <p:sldId id="274" r:id="rId15"/>
    <p:sldId id="266" r:id="rId16"/>
    <p:sldId id="276" r:id="rId17"/>
    <p:sldId id="277" r:id="rId18"/>
    <p:sldId id="278" r:id="rId19"/>
    <p:sldId id="279" r:id="rId20"/>
    <p:sldId id="280" r:id="rId21"/>
    <p:sldId id="282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9"/>
    <p:restoredTop sz="96327"/>
  </p:normalViewPr>
  <p:slideViewPr>
    <p:cSldViewPr snapToGrid="0">
      <p:cViewPr varScale="1">
        <p:scale>
          <a:sx n="145" d="100"/>
          <a:sy n="145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1262-7EDB-474F-D470-71DBD2B17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69007-2401-9342-7091-79339A479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DB3F0-ABFF-93F6-0899-ADE1AC37D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4AB3-BF46-1041-272D-96AB373A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F023F-F488-7766-FA06-9734DAC3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8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C9BD-CC72-2B1A-4A33-05414F88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19092-18C4-72B0-3F28-E23878D7C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9FE6C-963A-D4F0-1259-C44B1CD7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A8836-A8C7-6A48-5A9F-86709BBF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5826D-1E63-1560-5E9D-0928EABA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9279-9FDB-BCE6-6F17-57B3757F8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59495-1F19-86FA-7C98-A166848D6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ED621-676B-A3F3-1547-7A2CAB39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0AF85-BC89-5A05-11BC-42AAC71C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137C-8D05-083C-FD84-50DA46A5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1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231E-ECB3-90B5-5B64-FB105FC2D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1F19-82C1-76C2-E2CB-A363574FB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751"/>
            <a:ext cx="10515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E52FA-3C4A-CD73-752A-3D170843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EA657-F0CA-6624-E270-E94FE6CA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947ED-B092-3D81-9F2F-83A2992D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87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99FD-AA89-7041-6D70-1DB16FCB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214E3-FA72-CB21-975C-78A234D46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2353-FE14-B6A6-B8DD-F8AE3B54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7DCA0-8C20-FF3D-5235-514905FE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65BBE-6429-9016-E2CC-CD972AA7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6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08FD-4F49-6685-7E97-5014947F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B8C7-2FCD-4AA2-12FE-CC447AFE2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952B3-FC90-B8EB-6D22-584A34817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E5B3A-CCD1-C095-75E1-D4A865156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584CE-013E-BEBD-4267-B771AC05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7C41A-33D5-22E3-5972-789E9AD5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7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23E2-BF9B-332A-ED1D-EF473ED9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CF8EF-55B8-622D-6182-66082C020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3C013-4889-BA61-E59F-6FF731CCB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785EE-1035-9585-E12A-B2A30DA2D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51247D-4D0D-EA34-FE53-DD4B73DEF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FEB632-7F37-C46B-9AD8-BD145179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39BBCF-916E-0BC7-CB90-41B1DDE4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00D45-9633-CD58-97FE-11D46D5F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6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BF31-58CC-FDB2-7C2E-4DCD7AFC9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98160-696B-E96D-BDF8-9979B058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FB080-5E48-BBDA-4D41-BEC66D9C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78869-6279-93F4-1B8B-F3E9649D7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1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C3F50-9B1D-43FA-AD4F-0CF0DFC7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E0558-8954-BD88-6083-6346528C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C8039-063D-32B2-9A92-9AEF4EED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1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8D8C1-80CB-B2C6-FA6A-09063FAD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0CB5-20DD-CE64-1E8D-07801100F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ED126-4CE7-8D1E-F76D-AD3E72300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4540-C8AC-D6DE-F3CC-CDBBB74B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70C10-CE81-6B41-1BC2-FD9D7E1BB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B921A-4A5B-C17B-9A9C-34823D42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02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4365-7AE5-C564-6980-99CA89F53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14D912-7E36-34FF-8BB3-91554B23C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209B4-AF6B-B9A5-05E6-7908A96E9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481B5-9675-5B35-294D-F927167F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C6F27-2B03-DFDA-DC5D-85F6ED6BB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D0BA-F377-2A10-5F97-E43951BA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4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3F2FA1-A0AF-F8EF-76BE-5B2A52F0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0C8D5-BA42-CDF4-B2FA-94086905C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D811B-D6FE-AFE1-62AB-4B31368FD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6B86E-CF0D-8647-AE06-595551B58CCD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29D34-39FC-4184-EA35-E19AB64A6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7122A-AB14-F938-24BF-10D9F283E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D160A-53F9-194A-9FBB-9A69AEE96D6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5DDE5-B147-D988-E47D-76D2655EE48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0" y="6001417"/>
            <a:ext cx="3283200" cy="7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5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folder.com/electronic-lab-notebook-eln-research-guide/" TargetMode="External"/><Relationship Id="rId2" Type="http://schemas.openxmlformats.org/officeDocument/2006/relationships/hyperlink" Target="https://doi.org/10.1038/d41586-018-05895-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management.hms.harvard.edu/collect-analyze/electronic-lab-notebook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cc.ac.uk/news/new-checklist-data-management-pla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ikola.me/folder_structure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ukdataservice.ac.uk/learning-hub/research-data-management/format-your-data/recommended-forma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ukdataservice.ac.uk/learning-hub/research-data-management/format-your-data/recommended-forma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0741-242C-8269-F8B4-94EB87F39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000"/>
            <a:ext cx="9144000" cy="1053634"/>
          </a:xfrm>
        </p:spPr>
        <p:txBody>
          <a:bodyPr>
            <a:normAutofit/>
          </a:bodyPr>
          <a:lstStyle/>
          <a:p>
            <a:r>
              <a:rPr lang="en-US" sz="4000" dirty="0"/>
              <a:t>Managing Your Research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A9D6F-A196-D446-BB76-7DAFFCC43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9709"/>
            <a:ext cx="9144000" cy="1122362"/>
          </a:xfrm>
        </p:spPr>
        <p:txBody>
          <a:bodyPr>
            <a:normAutofit/>
          </a:bodyPr>
          <a:lstStyle/>
          <a:p>
            <a:r>
              <a:rPr lang="en-US" sz="6000" dirty="0"/>
              <a:t>File Management</a:t>
            </a:r>
          </a:p>
        </p:txBody>
      </p:sp>
      <p:pic>
        <p:nvPicPr>
          <p:cNvPr id="4" name="Picture 3" descr="http://dtsinfotech.com/wp-content/uploads/2016/10/DBDR_.jpg">
            <a:extLst>
              <a:ext uri="{FF2B5EF4-FFF2-40B4-BE49-F238E27FC236}">
                <a16:creationId xmlns:a16="http://schemas.microsoft.com/office/drawing/2014/main" id="{50A490B8-9390-3940-0C88-BEF4826812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418" y="3705508"/>
            <a:ext cx="2347794" cy="315249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7C60DE-290D-D284-8BBC-1E6B591F0879}"/>
              </a:ext>
            </a:extLst>
          </p:cNvPr>
          <p:cNvSpPr txBox="1"/>
          <p:nvPr/>
        </p:nvSpPr>
        <p:spPr>
          <a:xfrm>
            <a:off x="4215949" y="6368432"/>
            <a:ext cx="3749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slides by Qi Wang &amp; Jing </a:t>
            </a:r>
            <a:r>
              <a:rPr lang="en-US" dirty="0" err="1"/>
              <a:t>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Who</a:t>
            </a:r>
            <a:r>
              <a:rPr lang="en-US" dirty="0"/>
              <a:t> will be responsible to collect and document the data? 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Roles and responsibilities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Legal and ethical obligations and right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2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How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to collect/</a:t>
            </a:r>
            <a:r>
              <a:rPr lang="en-US" b="1" dirty="0"/>
              <a:t>document</a:t>
            </a:r>
            <a:r>
              <a:rPr lang="en-US" dirty="0"/>
              <a:t>/store/back up/share </a:t>
            </a:r>
            <a:r>
              <a:rPr lang="en-US" dirty="0">
                <a:solidFill>
                  <a:srgbClr val="000000"/>
                </a:solidFill>
              </a:rPr>
              <a:t>data?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Reproducibility &amp; re-usability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Restrictions: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Ethical obligations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Legal obligations - privacy and data processing laws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Copyright/Intellectual property</a:t>
            </a:r>
          </a:p>
        </p:txBody>
      </p:sp>
    </p:spTree>
    <p:extLst>
      <p:ext uri="{BB962C8B-B14F-4D97-AF65-F5344CB8AC3E}">
        <p14:creationId xmlns:p14="http://schemas.microsoft.com/office/powerpoint/2010/main" val="2832035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How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to collect/</a:t>
            </a:r>
            <a:r>
              <a:rPr lang="en-US" b="1" dirty="0"/>
              <a:t>document</a:t>
            </a:r>
            <a:r>
              <a:rPr lang="en-US" dirty="0"/>
              <a:t>/store/back up/share </a:t>
            </a:r>
            <a:r>
              <a:rPr lang="en-US" dirty="0">
                <a:solidFill>
                  <a:srgbClr val="000000"/>
                </a:solidFill>
              </a:rPr>
              <a:t>data? 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Reproducibility &amp; re-usability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Restrictions: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Ethical obligations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Legal obligations - privacy and data processing laws</a:t>
            </a:r>
          </a:p>
          <a:p>
            <a:pPr lvl="2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Copyright/Intellectual property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00"/>
                </a:solidFill>
              </a:rPr>
              <a:t>Consider an Electronic Lab Notebook</a:t>
            </a:r>
          </a:p>
        </p:txBody>
      </p:sp>
    </p:spTree>
    <p:extLst>
      <p:ext uri="{BB962C8B-B14F-4D97-AF65-F5344CB8AC3E}">
        <p14:creationId xmlns:p14="http://schemas.microsoft.com/office/powerpoint/2010/main" val="112254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7C57-EBB8-BE37-E9A6-CACCCA0E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Electronic Lab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F89FE-BDFB-3138-1875-7765C57D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Cost? One-time or subscription(monthly/yearly)?</a:t>
            </a:r>
          </a:p>
          <a:p>
            <a:r>
              <a:rPr lang="en-US" dirty="0"/>
              <a:t>Access control. Other Users? Collaborators?</a:t>
            </a:r>
          </a:p>
          <a:p>
            <a:r>
              <a:rPr lang="en-US" dirty="0"/>
              <a:t>Types of information to record and storage space required</a:t>
            </a:r>
          </a:p>
          <a:p>
            <a:r>
              <a:rPr lang="en-US" dirty="0"/>
              <a:t>Any specialized functionality you require?</a:t>
            </a:r>
          </a:p>
          <a:p>
            <a:r>
              <a:rPr lang="en-US" dirty="0"/>
              <a:t>Protection for sensitive data</a:t>
            </a:r>
          </a:p>
          <a:p>
            <a:r>
              <a:rPr lang="en-US" dirty="0"/>
              <a:t>What happens if someone leaves the lab?</a:t>
            </a:r>
          </a:p>
          <a:p>
            <a:r>
              <a:rPr lang="en-US" dirty="0"/>
              <a:t>What happens when you stop using this ELN?</a:t>
            </a:r>
          </a:p>
        </p:txBody>
      </p:sp>
    </p:spTree>
    <p:extLst>
      <p:ext uri="{BB962C8B-B14F-4D97-AF65-F5344CB8AC3E}">
        <p14:creationId xmlns:p14="http://schemas.microsoft.com/office/powerpoint/2010/main" val="149461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7C57-EBB8-BE37-E9A6-CACCCA0E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Electronic Lab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F89FE-BDFB-3138-1875-7765C57D5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Further Reading:</a:t>
            </a:r>
          </a:p>
          <a:p>
            <a:r>
              <a:rPr lang="en-US" dirty="0">
                <a:hlinkClick r:id="rId2"/>
              </a:rPr>
              <a:t>Kwok, Roberta. 2018. How to pick an electronic laboratory notebook. Nature 560 (7717): 269-270</a:t>
            </a:r>
            <a:endParaRPr lang="en-US" dirty="0"/>
          </a:p>
          <a:p>
            <a:r>
              <a:rPr lang="en-US" dirty="0">
                <a:hlinkClick r:id="rId3"/>
              </a:rPr>
              <a:t>The Electronic Lab Notebook in 2023: A comprehensive guide</a:t>
            </a:r>
            <a:endParaRPr lang="en-US" dirty="0"/>
          </a:p>
          <a:p>
            <a:r>
              <a:rPr lang="en-US" dirty="0">
                <a:hlinkClick r:id="rId4"/>
              </a:rPr>
              <a:t>Electronic Lab Notebook guide from Harvard Data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75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5139-E215-E540-7A3C-349CFE3A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Management Checklist – 13 core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B3CA2-850E-14F5-8138-FE6EB3F53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559"/>
            <a:ext cx="10515600" cy="4554415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What</a:t>
            </a:r>
            <a:r>
              <a:rPr lang="en-US" dirty="0"/>
              <a:t> data will you collect or create?</a:t>
            </a:r>
          </a:p>
          <a:p>
            <a:r>
              <a:rPr lang="en-US" dirty="0"/>
              <a:t>How will the data be </a:t>
            </a:r>
            <a:r>
              <a:rPr lang="en-US" b="1" dirty="0"/>
              <a:t>collected</a:t>
            </a:r>
            <a:r>
              <a:rPr lang="en-US" dirty="0"/>
              <a:t> or created?</a:t>
            </a:r>
          </a:p>
          <a:p>
            <a:pPr>
              <a:spcAft>
                <a:spcPts val="600"/>
              </a:spcAft>
            </a:pPr>
            <a:r>
              <a:rPr lang="en-US" dirty="0"/>
              <a:t>What </a:t>
            </a:r>
            <a:r>
              <a:rPr lang="en-US" b="1" dirty="0"/>
              <a:t>documentation</a:t>
            </a:r>
            <a:r>
              <a:rPr lang="en-US" dirty="0"/>
              <a:t> and </a:t>
            </a:r>
            <a:r>
              <a:rPr lang="en-US" b="1" dirty="0"/>
              <a:t>metadata</a:t>
            </a:r>
            <a:r>
              <a:rPr lang="en-US" dirty="0"/>
              <a:t> will accompany the data?</a:t>
            </a:r>
          </a:p>
          <a:p>
            <a:r>
              <a:rPr lang="en-US" dirty="0"/>
              <a:t>How will you manage any </a:t>
            </a:r>
            <a:r>
              <a:rPr lang="en-US" b="1" dirty="0"/>
              <a:t>ethical issues</a:t>
            </a:r>
            <a:r>
              <a:rPr lang="en-US" dirty="0"/>
              <a:t>?</a:t>
            </a:r>
          </a:p>
          <a:p>
            <a:pPr>
              <a:spcAft>
                <a:spcPts val="600"/>
              </a:spcAft>
            </a:pPr>
            <a:r>
              <a:rPr lang="en-US" dirty="0"/>
              <a:t>How will you manage </a:t>
            </a:r>
            <a:r>
              <a:rPr lang="en-US" b="1" dirty="0"/>
              <a:t>copyright</a:t>
            </a:r>
            <a:r>
              <a:rPr lang="en-US" dirty="0"/>
              <a:t> and Intellectual Property Rights (IPR) issues?</a:t>
            </a:r>
          </a:p>
          <a:p>
            <a:r>
              <a:rPr lang="en-US" dirty="0"/>
              <a:t>How will the data be </a:t>
            </a:r>
            <a:r>
              <a:rPr lang="en-US" b="1" dirty="0"/>
              <a:t>stored and backed up </a:t>
            </a:r>
            <a:r>
              <a:rPr lang="en-US" dirty="0"/>
              <a:t>during the research?</a:t>
            </a:r>
          </a:p>
          <a:p>
            <a:r>
              <a:rPr lang="en-US" dirty="0"/>
              <a:t>How will you manage </a:t>
            </a:r>
            <a:r>
              <a:rPr lang="en-US" b="1" dirty="0"/>
              <a:t>access and security</a:t>
            </a:r>
            <a:r>
              <a:rPr lang="en-US" dirty="0"/>
              <a:t>?</a:t>
            </a:r>
          </a:p>
          <a:p>
            <a:pPr>
              <a:spcAft>
                <a:spcPts val="600"/>
              </a:spcAft>
            </a:pPr>
            <a:r>
              <a:rPr lang="en-US" dirty="0"/>
              <a:t>What is the long-term </a:t>
            </a:r>
            <a:r>
              <a:rPr lang="en-US" b="1" dirty="0"/>
              <a:t>preservation</a:t>
            </a:r>
            <a:r>
              <a:rPr lang="en-US" dirty="0"/>
              <a:t> plan for the dataset?</a:t>
            </a:r>
          </a:p>
          <a:p>
            <a:r>
              <a:rPr lang="en-US" dirty="0"/>
              <a:t>Which data should be retained, </a:t>
            </a:r>
            <a:r>
              <a:rPr lang="en-US" b="1" dirty="0"/>
              <a:t>shared</a:t>
            </a:r>
            <a:r>
              <a:rPr lang="en-US" dirty="0"/>
              <a:t>, and/or preserved?</a:t>
            </a:r>
          </a:p>
          <a:p>
            <a:r>
              <a:rPr lang="en-US" dirty="0"/>
              <a:t>How will you </a:t>
            </a:r>
            <a:r>
              <a:rPr lang="en-US" b="1" dirty="0"/>
              <a:t>share</a:t>
            </a:r>
            <a:r>
              <a:rPr lang="en-US" dirty="0"/>
              <a:t> the data?</a:t>
            </a:r>
          </a:p>
          <a:p>
            <a:pPr>
              <a:spcAft>
                <a:spcPts val="600"/>
              </a:spcAft>
            </a:pPr>
            <a:r>
              <a:rPr lang="en-US" dirty="0"/>
              <a:t>Are any </a:t>
            </a:r>
            <a:r>
              <a:rPr lang="en-US" b="1" dirty="0"/>
              <a:t>restrictions</a:t>
            </a:r>
            <a:r>
              <a:rPr lang="en-US" dirty="0"/>
              <a:t> on data sharing required?</a:t>
            </a:r>
          </a:p>
          <a:p>
            <a:r>
              <a:rPr lang="en-US" b="1" dirty="0"/>
              <a:t>Who</a:t>
            </a:r>
            <a:r>
              <a:rPr lang="en-US" dirty="0"/>
              <a:t> will be </a:t>
            </a:r>
            <a:r>
              <a:rPr lang="en-US" b="1" dirty="0"/>
              <a:t>responsible</a:t>
            </a:r>
            <a:r>
              <a:rPr lang="en-US" dirty="0"/>
              <a:t> for data management?</a:t>
            </a:r>
          </a:p>
          <a:p>
            <a:r>
              <a:rPr lang="en-US" b="1" dirty="0"/>
              <a:t>What resources will you require to deliver your plan? (people, time, hardware)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D9151-3607-9C18-4905-7D9475E47A57}"/>
              </a:ext>
            </a:extLst>
          </p:cNvPr>
          <p:cNvSpPr txBox="1"/>
          <p:nvPr/>
        </p:nvSpPr>
        <p:spPr>
          <a:xfrm>
            <a:off x="3974123" y="6088374"/>
            <a:ext cx="7913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Helvetica" pitchFamily="2" charset="0"/>
              </a:rPr>
              <a:t>Full Checklist with guidance can be downloaded from the DCC website </a:t>
            </a:r>
            <a:r>
              <a:rPr lang="en-GB" sz="1400" dirty="0">
                <a:effectLst/>
                <a:latin typeface="Helvetica" pitchFamily="2" charset="0"/>
                <a:hlinkClick r:id="rId2"/>
              </a:rPr>
              <a:t>here</a:t>
            </a:r>
            <a:endParaRPr lang="en-GB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28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/>
              <a:t>File Organization</a:t>
            </a:r>
          </a:p>
          <a:p>
            <a:pPr lvl="1"/>
            <a:r>
              <a:rPr lang="en-US" dirty="0"/>
              <a:t>File Naming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Metadata (ReadMe)</a:t>
            </a:r>
          </a:p>
          <a:p>
            <a:pPr lvl="1"/>
            <a:r>
              <a:rPr lang="en-US" dirty="0"/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298103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ky, outdoor, mountain&#10;&#10;Description automatically generated">
            <a:extLst>
              <a:ext uri="{FF2B5EF4-FFF2-40B4-BE49-F238E27FC236}">
                <a16:creationId xmlns:a16="http://schemas.microsoft.com/office/drawing/2014/main" id="{7FAE4D0B-886F-7335-7358-75B460434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70"/>
            <a:ext cx="12193905" cy="68569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C2F72F-0750-355C-E7A6-A405B726907A}"/>
              </a:ext>
            </a:extLst>
          </p:cNvPr>
          <p:cNvSpPr txBox="1"/>
          <p:nvPr/>
        </p:nvSpPr>
        <p:spPr>
          <a:xfrm>
            <a:off x="2136531" y="1055077"/>
            <a:ext cx="808892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No one has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perfect data management habits,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but adopting even a few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goes a long way.</a:t>
            </a:r>
          </a:p>
        </p:txBody>
      </p:sp>
    </p:spTree>
    <p:extLst>
      <p:ext uri="{BB962C8B-B14F-4D97-AF65-F5344CB8AC3E}">
        <p14:creationId xmlns:p14="http://schemas.microsoft.com/office/powerpoint/2010/main" val="128574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</a:t>
            </a:r>
            <a:r>
              <a:rPr lang="en-US" b="1" dirty="0">
                <a:solidFill>
                  <a:schemeClr val="tx1">
                    <a:alpha val="49000"/>
                  </a:schemeClr>
                </a:solidFill>
              </a:rPr>
              <a:t>Principles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Research Data Life-cycle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b="1" dirty="0"/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9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3862145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7491-2616-C34B-BF30-1809AFA3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56BE2-EA22-60E7-2DAB-50C57012A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Ways to organize electronic files</a:t>
            </a:r>
          </a:p>
          <a:p>
            <a:pPr>
              <a:buClr>
                <a:schemeClr val="tx1"/>
              </a:buClr>
            </a:pPr>
            <a:r>
              <a:rPr lang="en-US" dirty="0" err="1">
                <a:solidFill>
                  <a:srgbClr val="0070C0"/>
                </a:solidFill>
              </a:rPr>
              <a:t>Hierachical</a:t>
            </a:r>
            <a:r>
              <a:rPr lang="en-US" dirty="0"/>
              <a:t> – files organized in folders and sub-folders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70C0"/>
                </a:solidFill>
              </a:rPr>
              <a:t>Tab-based</a:t>
            </a:r>
            <a:r>
              <a:rPr lang="en-US" dirty="0"/>
              <a:t> – each file is assigned one or more tags</a:t>
            </a:r>
          </a:p>
        </p:txBody>
      </p:sp>
    </p:spTree>
    <p:extLst>
      <p:ext uri="{BB962C8B-B14F-4D97-AF65-F5344CB8AC3E}">
        <p14:creationId xmlns:p14="http://schemas.microsoft.com/office/powerpoint/2010/main" val="327079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Management </a:t>
            </a:r>
            <a:r>
              <a:rPr lang="en-US" b="1" dirty="0"/>
              <a:t>Principles</a:t>
            </a:r>
          </a:p>
          <a:p>
            <a:pPr lvl="1"/>
            <a:r>
              <a:rPr lang="en-US" dirty="0"/>
              <a:t>Research Data Life-cycle</a:t>
            </a:r>
          </a:p>
          <a:p>
            <a:pPr lvl="1"/>
            <a:r>
              <a:rPr lang="en-US" dirty="0"/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Techniques</a:t>
            </a:r>
            <a:r>
              <a:rPr lang="en-US" dirty="0"/>
              <a:t> to help organize your research data</a:t>
            </a:r>
          </a:p>
          <a:p>
            <a:pPr lvl="1"/>
            <a:r>
              <a:rPr lang="en-US" dirty="0"/>
              <a:t>File Organization</a:t>
            </a:r>
          </a:p>
          <a:p>
            <a:pPr lvl="1"/>
            <a:r>
              <a:rPr lang="en-US" dirty="0"/>
              <a:t>File Naming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Metadata (ReadMe)</a:t>
            </a:r>
          </a:p>
          <a:p>
            <a:pPr lvl="1"/>
            <a:r>
              <a:rPr lang="en-US" dirty="0"/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1976014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86A7-EAEF-87DC-321C-18310AEF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Hierachical</a:t>
            </a:r>
            <a:r>
              <a:rPr lang="en-US" dirty="0"/>
              <a:t> folder structure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C23C85E-5EAD-BBBB-299B-72E8BFDA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402604"/>
            <a:ext cx="7816363" cy="4936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157C6-721F-F438-D985-831833B9FE30}"/>
              </a:ext>
            </a:extLst>
          </p:cNvPr>
          <p:cNvSpPr txBox="1"/>
          <p:nvPr/>
        </p:nvSpPr>
        <p:spPr>
          <a:xfrm>
            <a:off x="6096000" y="6488668"/>
            <a:ext cx="4668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From: </a:t>
            </a:r>
            <a:r>
              <a:rPr lang="en-US" sz="1400" dirty="0">
                <a:hlinkClick r:id="rId3"/>
              </a:rPr>
              <a:t>http://</a:t>
            </a:r>
            <a:r>
              <a:rPr lang="en-US" sz="1400" dirty="0" err="1">
                <a:hlinkClick r:id="rId3"/>
              </a:rPr>
              <a:t>nikola.me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folder_structure.html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932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86A7-EAEF-87DC-321C-18310AEF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Hierachical</a:t>
            </a:r>
            <a:r>
              <a:rPr lang="en-US" dirty="0"/>
              <a:t> folder structure</a:t>
            </a:r>
          </a:p>
        </p:txBody>
      </p:sp>
      <p:pic>
        <p:nvPicPr>
          <p:cNvPr id="5" name="Picture 4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1F51580D-534E-8D7A-3976-860B30E1A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496" y="1282046"/>
            <a:ext cx="4233008" cy="55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F7F1-E1E8-6D26-A1EF-403B7CCE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9077-3557-892C-C525-EFA5216D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9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A136-CC64-DF9F-576A-C183DA86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6EE1-5171-829D-23AA-58952697C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Management </a:t>
            </a:r>
            <a:r>
              <a:rPr lang="en-US" b="1" dirty="0"/>
              <a:t>Principles</a:t>
            </a:r>
          </a:p>
          <a:p>
            <a:pPr lvl="1"/>
            <a:r>
              <a:rPr lang="en-US" dirty="0"/>
              <a:t>Research Data Life-cycle</a:t>
            </a:r>
          </a:p>
          <a:p>
            <a:pPr lvl="1"/>
            <a:r>
              <a:rPr lang="en-US" dirty="0"/>
              <a:t>Data Management Checklist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alpha val="41000"/>
                  </a:schemeClr>
                </a:solidFill>
              </a:rPr>
              <a:t>Techniques</a:t>
            </a:r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 to help organize your research data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File Organization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File Naming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Version Control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Metadata (ReadMe)</a:t>
            </a:r>
          </a:p>
          <a:p>
            <a:pPr lvl="1"/>
            <a:r>
              <a:rPr lang="en-US" dirty="0">
                <a:solidFill>
                  <a:schemeClr val="tx1">
                    <a:alpha val="41000"/>
                  </a:schemeClr>
                </a:solidFill>
              </a:rPr>
              <a:t>Running Low on Storage Space?</a:t>
            </a:r>
          </a:p>
        </p:txBody>
      </p:sp>
    </p:spTree>
    <p:extLst>
      <p:ext uri="{BB962C8B-B14F-4D97-AF65-F5344CB8AC3E}">
        <p14:creationId xmlns:p14="http://schemas.microsoft.com/office/powerpoint/2010/main" val="178938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45CC-7067-0B7C-D332-AEF63889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Data Life Cycle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7CFB5C0F-0EC9-34B7-DB33-76D451FE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517" y="1411512"/>
            <a:ext cx="5260967" cy="51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5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What</a:t>
            </a:r>
            <a:r>
              <a:rPr lang="en-US" dirty="0"/>
              <a:t> types of data?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Who</a:t>
            </a:r>
            <a:r>
              <a:rPr lang="en-US" dirty="0"/>
              <a:t> will be responsible to collect and document the data?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How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to collect/document/store/back up/share </a:t>
            </a:r>
            <a:r>
              <a:rPr lang="en-US" dirty="0">
                <a:solidFill>
                  <a:srgbClr val="000000"/>
                </a:solidFill>
              </a:rPr>
              <a:t>data? </a:t>
            </a:r>
          </a:p>
        </p:txBody>
      </p:sp>
    </p:spTree>
    <p:extLst>
      <p:ext uri="{BB962C8B-B14F-4D97-AF65-F5344CB8AC3E}">
        <p14:creationId xmlns:p14="http://schemas.microsoft.com/office/powerpoint/2010/main" val="146995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What</a:t>
            </a:r>
            <a:r>
              <a:rPr lang="en-US" dirty="0"/>
              <a:t> types of data?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Experimental – raw data: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Tables of figures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Images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Sequencing data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Geographical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etc.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Processed data/Analysis results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Format and size for each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2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Types Recommended by UK Data Archive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443F8F-A8A2-9C83-5D9C-5E4745188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189158"/>
              </p:ext>
            </p:extLst>
          </p:nvPr>
        </p:nvGraphicFramePr>
        <p:xfrm>
          <a:off x="500357" y="1362191"/>
          <a:ext cx="11191286" cy="4501503"/>
        </p:xfrm>
        <a:graphic>
          <a:graphicData uri="http://schemas.openxmlformats.org/drawingml/2006/table">
            <a:tbl>
              <a:tblPr/>
              <a:tblGrid>
                <a:gridCol w="3851809">
                  <a:extLst>
                    <a:ext uri="{9D8B030D-6E8A-4147-A177-3AD203B41FA5}">
                      <a16:colId xmlns:a16="http://schemas.microsoft.com/office/drawing/2014/main" val="1854357909"/>
                    </a:ext>
                  </a:extLst>
                </a:gridCol>
                <a:gridCol w="7339477">
                  <a:extLst>
                    <a:ext uri="{9D8B030D-6E8A-4147-A177-3AD203B41FA5}">
                      <a16:colId xmlns:a16="http://schemas.microsoft.com/office/drawing/2014/main" val="1526000698"/>
                    </a:ext>
                  </a:extLst>
                </a:gridCol>
              </a:tblGrid>
              <a:tr h="92092">
                <a:tc>
                  <a:txBody>
                    <a:bodyPr/>
                    <a:lstStyle/>
                    <a:p>
                      <a:r>
                        <a:rPr lang="en-GB" sz="1200" b="1" dirty="0"/>
                        <a:t>Type of data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Recommended formats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08534"/>
                  </a:ext>
                </a:extLst>
              </a:tr>
              <a:tr h="55869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extensive metadata.</a:t>
                      </a:r>
                    </a:p>
                    <a:p>
                      <a:r>
                        <a:rPr lang="en-GB" sz="1200" dirty="0"/>
                        <a:t>Variable labels, code labels, and defined missing values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Proprietary formats of statistical packages e.g. SPSS (.sav), Stata (.</a:t>
                      </a:r>
                      <a:r>
                        <a:rPr lang="en-GB" sz="1200" dirty="0" err="1"/>
                        <a:t>dta</a:t>
                      </a:r>
                      <a:r>
                        <a:rPr lang="en-GB" sz="1200" dirty="0"/>
                        <a:t>), .sas7bdat.</a:t>
                      </a:r>
                    </a:p>
                    <a:p>
                      <a:r>
                        <a:rPr lang="en-GB" sz="1200" dirty="0"/>
                        <a:t>Delimited text and command (‘setup’) file (SPSS, Stata, SAS, etc.) containing metadata information.</a:t>
                      </a:r>
                    </a:p>
                    <a:p>
                      <a:r>
                        <a:rPr lang="en-GB" sz="1200" dirty="0"/>
                        <a:t>Some structured text or mark-up file containing metadata information, e.g. DDI XML file.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70937"/>
                  </a:ext>
                </a:extLst>
              </a:tr>
              <a:tr h="360684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minimal metadata.</a:t>
                      </a:r>
                    </a:p>
                    <a:p>
                      <a:r>
                        <a:rPr lang="en-GB" sz="1200" dirty="0"/>
                        <a:t>A matrix of data with or without column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Comma-separated values (CSV) file (.csv).</a:t>
                      </a:r>
                    </a:p>
                    <a:p>
                      <a:r>
                        <a:rPr lang="en-GB" sz="1200" dirty="0"/>
                        <a:t>Tab-delimited file (.tab).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684495"/>
                  </a:ext>
                </a:extLst>
              </a:tr>
              <a:tr h="575574">
                <a:tc>
                  <a:txBody>
                    <a:bodyPr/>
                    <a:lstStyle/>
                    <a:p>
                      <a:r>
                        <a:rPr lang="en-GB" sz="1200" b="1" dirty="0"/>
                        <a:t>Geospatial data.</a:t>
                      </a:r>
                    </a:p>
                    <a:p>
                      <a:r>
                        <a:rPr lang="en-GB" sz="1200" dirty="0"/>
                        <a:t>Vector and raster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ESRI Shapefile (essential – .</a:t>
                      </a:r>
                      <a:r>
                        <a:rPr lang="en-GB" sz="1200" dirty="0" err="1"/>
                        <a:t>shp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shx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dbf</a:t>
                      </a:r>
                      <a:r>
                        <a:rPr lang="en-GB" sz="1200" dirty="0"/>
                        <a:t>, optional – .</a:t>
                      </a:r>
                      <a:r>
                        <a:rPr lang="en-GB" sz="1200" dirty="0" err="1"/>
                        <a:t>prj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sbn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Geo-referenced TIFF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tfw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CAD data (.</a:t>
                      </a:r>
                      <a:r>
                        <a:rPr lang="en-GB" sz="1200" dirty="0" err="1"/>
                        <a:t>dwg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Tabular GIS attribute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35661"/>
                  </a:ext>
                </a:extLst>
              </a:tr>
              <a:tr h="43743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Qualitative data.</a:t>
                      </a:r>
                    </a:p>
                    <a:p>
                      <a:r>
                        <a:rPr lang="en-GB" sz="1200" dirty="0"/>
                        <a:t>Textual.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eXtensible</a:t>
                      </a:r>
                      <a:r>
                        <a:rPr lang="en-GB" sz="1200" dirty="0"/>
                        <a:t> Mark-up Language (XML) text according to an appropriate Document Type Definition (DTD) (.xml).</a:t>
                      </a:r>
                    </a:p>
                    <a:p>
                      <a:r>
                        <a:rPr lang="en-GB" sz="1200" dirty="0"/>
                        <a:t>Rich Text Format (.rtf)/Plain text data, ASCII (.txt).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273919"/>
                  </a:ext>
                </a:extLst>
              </a:tr>
              <a:tr h="415610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image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TIFF version 6 uncompressed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Digital Imaging and Communications in Medicine (DICOM) (.</a:t>
                      </a:r>
                      <a:r>
                        <a:rPr lang="en-GB" sz="1200" dirty="0" err="1"/>
                        <a:t>dcm</a:t>
                      </a:r>
                      <a:r>
                        <a:rPr lang="en-GB" sz="1200" dirty="0"/>
                        <a:t>, .dcm30) – for CT/MRI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756078"/>
                  </a:ext>
                </a:extLst>
              </a:tr>
              <a:tr h="218485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audio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Free Lossless Audio Codec (FLAC) (.flac).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542194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video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MPEG-4 (.mp4).</a:t>
                      </a:r>
                    </a:p>
                    <a:p>
                      <a:r>
                        <a:rPr lang="en-GB" sz="1200" dirty="0"/>
                        <a:t>OGG video (.</a:t>
                      </a:r>
                      <a:r>
                        <a:rPr lang="en-GB" sz="1200" dirty="0" err="1"/>
                        <a:t>ogv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ogg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motion JPEG 2000 (.mj2).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154608"/>
                  </a:ext>
                </a:extLst>
              </a:tr>
              <a:tr h="506505">
                <a:tc>
                  <a:txBody>
                    <a:bodyPr/>
                    <a:lstStyle/>
                    <a:p>
                      <a:r>
                        <a:rPr lang="en-GB" sz="1200" b="1" dirty="0"/>
                        <a:t>Documentation and scripts.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Rich Text Format (.rtf).</a:t>
                      </a:r>
                    </a:p>
                    <a:p>
                      <a:r>
                        <a:rPr lang="en-GB" sz="1200" dirty="0"/>
                        <a:t>PDF/A or PDF (.pdf).</a:t>
                      </a:r>
                    </a:p>
                    <a:p>
                      <a:r>
                        <a:rPr lang="en-GB" sz="1200" dirty="0"/>
                        <a:t>HTML (.html).</a:t>
                      </a:r>
                    </a:p>
                    <a:p>
                      <a:r>
                        <a:rPr lang="en-GB" sz="1200" dirty="0"/>
                        <a:t>OpenDocument Text (.</a:t>
                      </a:r>
                      <a:r>
                        <a:rPr lang="en-GB" sz="1200" dirty="0" err="1"/>
                        <a:t>odt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R Markdown files (.</a:t>
                      </a:r>
                      <a:r>
                        <a:rPr lang="en-GB" sz="1200" dirty="0" err="1"/>
                        <a:t>rmd</a:t>
                      </a:r>
                      <a:r>
                        <a:rPr lang="en-GB" sz="1200" dirty="0"/>
                        <a:t>) (with HTML version as well).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6203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43724E-63FD-1B6E-E655-6A190B32256C}"/>
              </a:ext>
            </a:extLst>
          </p:cNvPr>
          <p:cNvSpPr txBox="1"/>
          <p:nvPr/>
        </p:nvSpPr>
        <p:spPr>
          <a:xfrm>
            <a:off x="6096000" y="6163408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Full table at the UK Data Archive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9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Types Recommended by UK Data Archive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443F8F-A8A2-9C83-5D9C-5E4745188232}"/>
              </a:ext>
            </a:extLst>
          </p:cNvPr>
          <p:cNvGraphicFramePr>
            <a:graphicFrameLocks noGrp="1"/>
          </p:cNvGraphicFramePr>
          <p:nvPr/>
        </p:nvGraphicFramePr>
        <p:xfrm>
          <a:off x="500357" y="1362191"/>
          <a:ext cx="11191286" cy="4501503"/>
        </p:xfrm>
        <a:graphic>
          <a:graphicData uri="http://schemas.openxmlformats.org/drawingml/2006/table">
            <a:tbl>
              <a:tblPr/>
              <a:tblGrid>
                <a:gridCol w="3851809">
                  <a:extLst>
                    <a:ext uri="{9D8B030D-6E8A-4147-A177-3AD203B41FA5}">
                      <a16:colId xmlns:a16="http://schemas.microsoft.com/office/drawing/2014/main" val="1854357909"/>
                    </a:ext>
                  </a:extLst>
                </a:gridCol>
                <a:gridCol w="7339477">
                  <a:extLst>
                    <a:ext uri="{9D8B030D-6E8A-4147-A177-3AD203B41FA5}">
                      <a16:colId xmlns:a16="http://schemas.microsoft.com/office/drawing/2014/main" val="1526000698"/>
                    </a:ext>
                  </a:extLst>
                </a:gridCol>
              </a:tblGrid>
              <a:tr h="92092">
                <a:tc>
                  <a:txBody>
                    <a:bodyPr/>
                    <a:lstStyle/>
                    <a:p>
                      <a:r>
                        <a:rPr lang="en-GB" sz="1200" b="1" dirty="0"/>
                        <a:t>Type of data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/>
                        <a:t>Recommended formats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308534"/>
                  </a:ext>
                </a:extLst>
              </a:tr>
              <a:tr h="55869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extensive metadata.</a:t>
                      </a:r>
                    </a:p>
                    <a:p>
                      <a:r>
                        <a:rPr lang="en-GB" sz="1200" dirty="0"/>
                        <a:t>Variable labels, code labels, and defined missing values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Proprietary formats of statistical packages e.g. SPSS (.sav), Stata (.</a:t>
                      </a:r>
                      <a:r>
                        <a:rPr lang="en-GB" sz="1200" dirty="0" err="1"/>
                        <a:t>dta</a:t>
                      </a:r>
                      <a:r>
                        <a:rPr lang="en-GB" sz="1200" dirty="0"/>
                        <a:t>), .sas7bdat.</a:t>
                      </a:r>
                    </a:p>
                    <a:p>
                      <a:r>
                        <a:rPr lang="en-GB" sz="1200" dirty="0"/>
                        <a:t>Delimited text and command (‘setup’) file (SPSS, Stata, SAS, etc.) containing metadata information.</a:t>
                      </a:r>
                    </a:p>
                    <a:p>
                      <a:r>
                        <a:rPr lang="en-GB" sz="1200" dirty="0"/>
                        <a:t>Some structured text or mark-up file containing metadata information, e.g. DDI XML file.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70937"/>
                  </a:ext>
                </a:extLst>
              </a:tr>
              <a:tr h="360684">
                <a:tc>
                  <a:txBody>
                    <a:bodyPr/>
                    <a:lstStyle/>
                    <a:p>
                      <a:r>
                        <a:rPr lang="en-GB" sz="1200" b="1" dirty="0"/>
                        <a:t>Quantitative tabular data with minimal metadata.</a:t>
                      </a:r>
                    </a:p>
                    <a:p>
                      <a:r>
                        <a:rPr lang="en-GB" sz="1200" dirty="0"/>
                        <a:t>A matrix of data with or without column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Comma-separated values (CSV) file (.csv).</a:t>
                      </a:r>
                    </a:p>
                    <a:p>
                      <a:r>
                        <a:rPr lang="en-GB" sz="1200" dirty="0"/>
                        <a:t>Tab-delimited file (.tab).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684495"/>
                  </a:ext>
                </a:extLst>
              </a:tr>
              <a:tr h="575574">
                <a:tc>
                  <a:txBody>
                    <a:bodyPr/>
                    <a:lstStyle/>
                    <a:p>
                      <a:r>
                        <a:rPr lang="en-GB" sz="1200" b="1" dirty="0"/>
                        <a:t>Geospatial data.</a:t>
                      </a:r>
                    </a:p>
                    <a:p>
                      <a:r>
                        <a:rPr lang="en-GB" sz="1200" dirty="0"/>
                        <a:t>Vector and raster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ESRI Shapefile (essential – .</a:t>
                      </a:r>
                      <a:r>
                        <a:rPr lang="en-GB" sz="1200" dirty="0" err="1"/>
                        <a:t>shp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shx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dbf</a:t>
                      </a:r>
                      <a:r>
                        <a:rPr lang="en-GB" sz="1200" dirty="0"/>
                        <a:t>, optional – .</a:t>
                      </a:r>
                      <a:r>
                        <a:rPr lang="en-GB" sz="1200" dirty="0" err="1"/>
                        <a:t>prj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sbx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sbn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Geo-referenced TIFF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tfw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CAD data (.</a:t>
                      </a:r>
                      <a:r>
                        <a:rPr lang="en-GB" sz="1200" dirty="0" err="1"/>
                        <a:t>dwg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Tabular GIS attribute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35661"/>
                  </a:ext>
                </a:extLst>
              </a:tr>
              <a:tr h="437436">
                <a:tc>
                  <a:txBody>
                    <a:bodyPr/>
                    <a:lstStyle/>
                    <a:p>
                      <a:r>
                        <a:rPr lang="en-GB" sz="1200" b="1" dirty="0"/>
                        <a:t>Qualitative data.</a:t>
                      </a:r>
                    </a:p>
                    <a:p>
                      <a:r>
                        <a:rPr lang="en-GB" sz="1200" dirty="0"/>
                        <a:t>Textual.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eXtensible</a:t>
                      </a:r>
                      <a:r>
                        <a:rPr lang="en-GB" sz="1200" dirty="0"/>
                        <a:t> Mark-up Language (XML) text according to an appropriate Document Type Definition (DTD) (.xml).</a:t>
                      </a:r>
                    </a:p>
                    <a:p>
                      <a:r>
                        <a:rPr lang="en-GB" sz="1200" dirty="0"/>
                        <a:t>Rich Text Format (.rtf)/Plain text data, ASCII (.txt).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273919"/>
                  </a:ext>
                </a:extLst>
              </a:tr>
              <a:tr h="415610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image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TIFF version 6 uncompressed (.</a:t>
                      </a:r>
                      <a:r>
                        <a:rPr lang="en-GB" sz="1200" dirty="0" err="1"/>
                        <a:t>tif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Digital Imaging and Communications in Medicine (DICOM) (.</a:t>
                      </a:r>
                      <a:r>
                        <a:rPr lang="en-GB" sz="1200" dirty="0" err="1"/>
                        <a:t>dcm</a:t>
                      </a:r>
                      <a:r>
                        <a:rPr lang="en-GB" sz="1200" dirty="0"/>
                        <a:t>, .dcm30) – for CT/MRI data.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756078"/>
                  </a:ext>
                </a:extLst>
              </a:tr>
              <a:tr h="218485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audio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Free Lossless Audio Codec (FLAC) (.flac).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542194"/>
                  </a:ext>
                </a:extLst>
              </a:tr>
              <a:tr h="299298">
                <a:tc>
                  <a:txBody>
                    <a:bodyPr/>
                    <a:lstStyle/>
                    <a:p>
                      <a:r>
                        <a:rPr lang="en-GB" sz="1200" b="1" dirty="0"/>
                        <a:t>Digital video data.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MPEG-4 (.mp4).</a:t>
                      </a:r>
                    </a:p>
                    <a:p>
                      <a:r>
                        <a:rPr lang="en-GB" sz="1200" dirty="0"/>
                        <a:t>OGG video (.</a:t>
                      </a:r>
                      <a:r>
                        <a:rPr lang="en-GB" sz="1200" dirty="0" err="1"/>
                        <a:t>ogv</a:t>
                      </a:r>
                      <a:r>
                        <a:rPr lang="en-GB" sz="1200" dirty="0"/>
                        <a:t>, .</a:t>
                      </a:r>
                      <a:r>
                        <a:rPr lang="en-GB" sz="1200" dirty="0" err="1"/>
                        <a:t>ogg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motion JPEG 2000 (.mj2).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154608"/>
                  </a:ext>
                </a:extLst>
              </a:tr>
              <a:tr h="506505">
                <a:tc>
                  <a:txBody>
                    <a:bodyPr/>
                    <a:lstStyle/>
                    <a:p>
                      <a:r>
                        <a:rPr lang="en-GB" sz="1200" b="1" dirty="0"/>
                        <a:t>Documentation and scripts.</a:t>
                      </a:r>
                    </a:p>
                  </a:txBody>
                  <a:tcPr marL="23023" marR="23023" marT="11511" marB="1151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Rich Text Format (.rtf).</a:t>
                      </a:r>
                    </a:p>
                    <a:p>
                      <a:r>
                        <a:rPr lang="en-GB" sz="1200" dirty="0"/>
                        <a:t>PDF/A or PDF (.pdf).</a:t>
                      </a:r>
                    </a:p>
                    <a:p>
                      <a:r>
                        <a:rPr lang="en-GB" sz="1200" dirty="0"/>
                        <a:t>HTML (.html).</a:t>
                      </a:r>
                    </a:p>
                    <a:p>
                      <a:r>
                        <a:rPr lang="en-GB" sz="1200" dirty="0"/>
                        <a:t>OpenDocument Text (.</a:t>
                      </a:r>
                      <a:r>
                        <a:rPr lang="en-GB" sz="1200" dirty="0" err="1"/>
                        <a:t>odt</a:t>
                      </a:r>
                      <a:r>
                        <a:rPr lang="en-GB" sz="1200" dirty="0"/>
                        <a:t>).</a:t>
                      </a:r>
                    </a:p>
                    <a:p>
                      <a:r>
                        <a:rPr lang="en-GB" sz="1200" dirty="0"/>
                        <a:t>R Markdown files (.</a:t>
                      </a:r>
                      <a:r>
                        <a:rPr lang="en-GB" sz="1200" dirty="0" err="1"/>
                        <a:t>rmd</a:t>
                      </a:r>
                      <a:r>
                        <a:rPr lang="en-GB" sz="1200" dirty="0"/>
                        <a:t>) (with HTML version as well).</a:t>
                      </a:r>
                    </a:p>
                  </a:txBody>
                  <a:tcPr marL="23023" marR="23023" marT="11511" marB="1151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6203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42BE2A-795D-D2CC-0716-9F928C42C368}"/>
              </a:ext>
            </a:extLst>
          </p:cNvPr>
          <p:cNvSpPr txBox="1"/>
          <p:nvPr/>
        </p:nvSpPr>
        <p:spPr>
          <a:xfrm>
            <a:off x="2100116" y="2245929"/>
            <a:ext cx="8415483" cy="1754326"/>
          </a:xfrm>
          <a:prstGeom prst="rect">
            <a:avLst/>
          </a:prstGeom>
          <a:noFill/>
          <a:scene3d>
            <a:camera prst="orthographicFront">
              <a:rot lat="0" lon="0" rev="6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D0004"/>
                </a:solidFill>
                <a:latin typeface="Amasis MT Pro" panose="020F0502020204030204" pitchFamily="34" charset="0"/>
                <a:cs typeface="Amasis MT Pro" panose="020F0502020204030204" pitchFamily="34" charset="0"/>
              </a:rPr>
              <a:t>Open and non-</a:t>
            </a:r>
            <a:r>
              <a:rPr lang="en-US" sz="3600" b="1" dirty="0" err="1">
                <a:solidFill>
                  <a:srgbClr val="DD0004"/>
                </a:solidFill>
                <a:latin typeface="Amasis MT Pro" panose="020F0502020204030204" pitchFamily="34" charset="0"/>
                <a:cs typeface="Amasis MT Pro" panose="020F0502020204030204" pitchFamily="34" charset="0"/>
              </a:rPr>
              <a:t>proprietry</a:t>
            </a:r>
            <a:endParaRPr lang="en-US" sz="3600" b="1" dirty="0">
              <a:solidFill>
                <a:srgbClr val="DD0004"/>
              </a:solidFill>
              <a:latin typeface="Amasis MT Pro" panose="020F0502020204030204" pitchFamily="34" charset="0"/>
              <a:cs typeface="Amasis MT Pro" panose="020F0502020204030204" pitchFamily="34" charset="0"/>
            </a:endParaRPr>
          </a:p>
          <a:p>
            <a:endParaRPr lang="en-US" sz="3600" b="1" dirty="0">
              <a:solidFill>
                <a:srgbClr val="DD0004"/>
              </a:solidFill>
              <a:latin typeface="Amasis MT Pro" panose="020F0502020204030204" pitchFamily="34" charset="0"/>
              <a:cs typeface="Amasis MT Pro" panose="020F0502020204030204" pitchFamily="34" charset="0"/>
            </a:endParaRPr>
          </a:p>
          <a:p>
            <a:r>
              <a:rPr lang="en-US" sz="3600" b="1" dirty="0">
                <a:solidFill>
                  <a:srgbClr val="DD0004"/>
                </a:solidFill>
                <a:latin typeface="Amasis MT Pro" panose="020F0502020204030204" pitchFamily="34" charset="0"/>
                <a:cs typeface="Amasis MT Pro" panose="020F0502020204030204" pitchFamily="34" charset="0"/>
              </a:rPr>
              <a:t>Information loss during conversion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26AA8-12B9-02BE-1900-D8067EB4230D}"/>
              </a:ext>
            </a:extLst>
          </p:cNvPr>
          <p:cNvSpPr txBox="1"/>
          <p:nvPr/>
        </p:nvSpPr>
        <p:spPr>
          <a:xfrm>
            <a:off x="6096000" y="6163408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Full table at the UK Data Archive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6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D300C-4BAA-7C81-5D7C-B03F0DC3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ACBC-9E83-2D2B-5F18-D1A00F71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0070C0"/>
                </a:solidFill>
              </a:rPr>
              <a:t>What</a:t>
            </a:r>
            <a:r>
              <a:rPr lang="en-US" dirty="0"/>
              <a:t> types of data?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Experimental – raw data: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Tables of figures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Images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Sequencing data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Geographical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etc.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Processed data/Analysis results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Format and </a:t>
            </a:r>
            <a:r>
              <a:rPr lang="en-US" b="1" dirty="0"/>
              <a:t>size for each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58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1321</Words>
  <Application>Microsoft Macintosh PowerPoint</Application>
  <PresentationFormat>Widescreen</PresentationFormat>
  <Paragraphs>209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Amasis MT Pro</vt:lpstr>
      <vt:lpstr>Arial</vt:lpstr>
      <vt:lpstr>Calibri</vt:lpstr>
      <vt:lpstr>Calibri Light</vt:lpstr>
      <vt:lpstr>Helvetica</vt:lpstr>
      <vt:lpstr>Office Theme</vt:lpstr>
      <vt:lpstr>Managing Your Research Data</vt:lpstr>
      <vt:lpstr>Outline</vt:lpstr>
      <vt:lpstr>Outline</vt:lpstr>
      <vt:lpstr>Research Data Life Cycle</vt:lpstr>
      <vt:lpstr>Data Management Checklist</vt:lpstr>
      <vt:lpstr>Data Management Checklist</vt:lpstr>
      <vt:lpstr>Data Types Recommended by UK Data Archive</vt:lpstr>
      <vt:lpstr>Data Types Recommended by UK Data Archive</vt:lpstr>
      <vt:lpstr>Data Management Checklist</vt:lpstr>
      <vt:lpstr>Data Management Checklist</vt:lpstr>
      <vt:lpstr>Data Management Checklist</vt:lpstr>
      <vt:lpstr>Data Management Checklist</vt:lpstr>
      <vt:lpstr>Choosing an Electronic Lab Notebook</vt:lpstr>
      <vt:lpstr>Choosing an Electronic Lab Notebook</vt:lpstr>
      <vt:lpstr>Data Management Checklist – 13 core questions</vt:lpstr>
      <vt:lpstr>Outline</vt:lpstr>
      <vt:lpstr>PowerPoint Presentation</vt:lpstr>
      <vt:lpstr>Outline</vt:lpstr>
      <vt:lpstr>File Organization</vt:lpstr>
      <vt:lpstr>Hierachical folder structure</vt:lpstr>
      <vt:lpstr>Hierachical folder structure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Your Research Data</dc:title>
  <dc:creator>Ashley Sawle</dc:creator>
  <cp:lastModifiedBy>Ashley Sawle</cp:lastModifiedBy>
  <cp:revision>24</cp:revision>
  <dcterms:created xsi:type="dcterms:W3CDTF">2023-05-01T09:02:35Z</dcterms:created>
  <dcterms:modified xsi:type="dcterms:W3CDTF">2023-05-01T18:47:00Z</dcterms:modified>
</cp:coreProperties>
</file>